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82" r:id="rId6"/>
    <p:sldId id="294" r:id="rId7"/>
    <p:sldId id="283" r:id="rId8"/>
    <p:sldId id="284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6" r:id="rId19"/>
    <p:sldId id="285" r:id="rId20"/>
    <p:sldId id="281" r:id="rId21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67" d="100"/>
          <a:sy n="67" d="100"/>
        </p:scale>
        <p:origin x="9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83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84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85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86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48887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8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5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5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5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5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9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40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41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42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43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5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55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56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5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5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5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61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6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6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6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6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66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67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68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6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70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71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72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73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3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3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3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7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7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77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78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87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44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845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1048846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4884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84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104884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BA902C-0B3F-4465-B987-912CA0D20452}" type="datetimeFigureOut">
              <a:rPr lang="fa-IR" smtClean="0"/>
              <a:t>10/06/1447</a:t>
            </a:fld>
            <a:endParaRPr lang="fa-IR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3A6CA78-B20D-47AE-8501-48862A5E0DA5}" type="slidenum">
              <a:rPr lang="fa-IR" smtClean="0"/>
              <a:t>‹#›</a:t>
            </a:fld>
            <a:endParaRPr lang="fa-I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3.emf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JPG"/><Relationship Id="rId5" Type="http://schemas.openxmlformats.org/officeDocument/2006/relationships/image" Target="../media/image1.gif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7" name="TextBox 6"/>
          <p:cNvSpPr txBox="1"/>
          <p:nvPr/>
        </p:nvSpPr>
        <p:spPr>
          <a:xfrm>
            <a:off x="-1218710" y="6035932"/>
            <a:ext cx="1122679" cy="3581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dirty="0">
                <a:solidFill>
                  <a:schemeClr val="bg2"/>
                </a:solidFill>
              </a:rPr>
              <a:t>پاییز 1404</a:t>
            </a:r>
          </a:p>
        </p:txBody>
      </p:sp>
      <p:pic>
        <p:nvPicPr>
          <p:cNvPr id="2097152" name="Picture 2" descr="D:\UNIVERSITY\polytecnic\poly.gif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5179219" y="-1430242"/>
            <a:ext cx="1106337" cy="110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588" name="TextBox 1"/>
          <p:cNvSpPr txBox="1"/>
          <p:nvPr/>
        </p:nvSpPr>
        <p:spPr>
          <a:xfrm>
            <a:off x="1387097" y="6858000"/>
            <a:ext cx="9570955" cy="107721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sz="1600" dirty="0">
                <a:solidFill>
                  <a:schemeClr val="bg1"/>
                </a:solidFill>
                <a:cs typeface="+mj-cs"/>
              </a:rPr>
              <a:t>Adithya B. Uday, Nivedita Naik, Madhu G. M., C. Vyjayanthi, and Chirag Modi, “Implementation and Validation of NSGA-II Algorithm for Constrained and Unconstrained Multi-Objective Optimization Problem,” in </a:t>
            </a:r>
            <a:r>
              <a:rPr lang="en-US" sz="1600" i="1" dirty="0">
                <a:solidFill>
                  <a:schemeClr val="bg1"/>
                </a:solidFill>
                <a:cs typeface="+mj-cs"/>
              </a:rPr>
              <a:t>Proc. 2022 IEEE IAS Global Conference on Emerging Technologies (</a:t>
            </a:r>
            <a:r>
              <a:rPr lang="en-US" sz="1600" i="1" dirty="0" err="1">
                <a:solidFill>
                  <a:schemeClr val="bg1"/>
                </a:solidFill>
                <a:cs typeface="+mj-cs"/>
              </a:rPr>
              <a:t>GlobConET</a:t>
            </a:r>
            <a:r>
              <a:rPr lang="en-US" sz="1600" i="1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sz="1600" dirty="0">
                <a:solidFill>
                  <a:schemeClr val="bg1"/>
                </a:solidFill>
                <a:cs typeface="+mj-cs"/>
              </a:rPr>
              <a:t>, Arad, Romania, May 20–22, 2022, pp. 539–544, doi:10.1109/GlobConET53749.2022.9872465</a:t>
            </a:r>
            <a:endParaRPr lang="en-US" sz="1600" kern="100" dirty="0">
              <a:solidFill>
                <a:schemeClr val="bg1"/>
              </a:solidFill>
              <a:latin typeface="Times New Roman" panose="02020603050405020304" pitchFamily="18" charset="0"/>
              <a:ea typeface="Calibri" panose="020F0502020204030204" pitchFamily="34" charset="0"/>
              <a:cs typeface="+mj-cs"/>
            </a:endParaRPr>
          </a:p>
        </p:txBody>
      </p:sp>
      <p:pic>
        <p:nvPicPr>
          <p:cNvPr id="209715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185" y="6178441"/>
            <a:ext cx="5877053" cy="124978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1FCB87-88B2-1225-8A50-E6F4BAA4CC24}"/>
              </a:ext>
            </a:extLst>
          </p:cNvPr>
          <p:cNvSpPr txBox="1"/>
          <p:nvPr/>
        </p:nvSpPr>
        <p:spPr>
          <a:xfrm>
            <a:off x="12192000" y="2201975"/>
            <a:ext cx="4321277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پیاده‌سازی و اعتبارسنجی الگوریتم </a:t>
            </a:r>
            <a:r>
              <a:rPr lang="en-US" dirty="0">
                <a:solidFill>
                  <a:schemeClr val="bg1"/>
                </a:solidFill>
                <a:cs typeface="B Nazanin" panose="00000400000000000000" pitchFamily="2" charset="-78"/>
              </a:rPr>
              <a:t> NSGA-II </a:t>
            </a:r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برای مسائل بهینه‌سازی چندهدفه مقید و نامقید</a:t>
            </a:r>
          </a:p>
          <a:p>
            <a:endParaRPr lang="fa-I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2F4AB4-C459-F69A-3812-B0137C204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7DD45D18-AB1E-264C-5820-C8D02684C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CAD9BDED-5F11-D51A-8726-C2B391CF7C6F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1813079A-F2F4-2655-56F2-3913E23A251D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E87DC1DA-F570-01CC-BC68-C44A490509DF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8F42D88A-E676-7356-E92A-57AF5CB70328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18473727-B5CB-EDC7-08F3-F3AC7F6D67D3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98A43BAC-AADC-BFA1-78ED-A1956C2C8FA5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5305A3F4-4D37-6376-79A2-20AFB2629BE8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282032BF-9BA8-E09B-6D5A-9AFC1B5062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7" name="Picture 6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2FCE7704-7917-0443-7240-A731971AA2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92" y="116581"/>
            <a:ext cx="7591425" cy="156629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CFFF0-9CDE-A861-4E2F-95C3AA8DC3D8}"/>
              </a:ext>
            </a:extLst>
          </p:cNvPr>
          <p:cNvGrpSpPr/>
          <p:nvPr/>
        </p:nvGrpSpPr>
        <p:grpSpPr>
          <a:xfrm>
            <a:off x="0" y="1634208"/>
            <a:ext cx="9586912" cy="4019004"/>
            <a:chOff x="0" y="1634208"/>
            <a:chExt cx="9586912" cy="4019004"/>
          </a:xfrm>
        </p:grpSpPr>
        <p:pic>
          <p:nvPicPr>
            <p:cNvPr id="3" name="Picture 2" descr="A graph with red dots&#10;&#10;AI-generated content may be incorrect.">
              <a:extLst>
                <a:ext uri="{FF2B5EF4-FFF2-40B4-BE49-F238E27FC236}">
                  <a16:creationId xmlns:a16="http://schemas.microsoft.com/office/drawing/2014/main" id="{8F59FB65-4AF1-90F7-F469-C68E4820A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8693" y="1821237"/>
              <a:ext cx="4548219" cy="383197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1FED4D-53DC-4D56-00A5-CD267343C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634208"/>
              <a:ext cx="5341257" cy="40132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F9C6B0A-3804-9497-BEFF-52ADBB421574}"/>
              </a:ext>
            </a:extLst>
          </p:cNvPr>
          <p:cNvSpPr txBox="1"/>
          <p:nvPr/>
        </p:nvSpPr>
        <p:spPr>
          <a:xfrm>
            <a:off x="4237965" y="5375386"/>
            <a:ext cx="190930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Kursawe</a:t>
            </a:r>
            <a:r>
              <a:rPr lang="en-US" dirty="0"/>
              <a:t> function</a:t>
            </a:r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91CE8F-CDFB-E528-08A8-B59BF46FD58C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A9ACD-940F-42B9-88FA-52E9D1EAF5BF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149220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09F2D-4C7D-BD22-C4C2-F745ED986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F0E9A44B-50A7-D248-63A7-442650431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1B88ECB2-BEC3-AEE5-6E24-0705C6C850B0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C47D843F-7BD9-0467-B030-DC97651BAC22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877ABE08-343A-C443-F25C-FCA1E49AE880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1B6657D6-220E-4943-826C-AEF93DCDCA06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6F9831F9-7EF7-B08A-5806-F6A791503288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FC950A1A-22DC-32E7-1A9F-BEE621A75E78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ACE6932B-AA99-E415-20CB-4D2E8E66C2DF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3A2B557B-20B5-E207-503B-8FCC3A2C78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E724AA19-2FC1-F8FD-936A-413B456F65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817"/>
            <a:ext cx="6786563" cy="154028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2C7D9D1-A8A1-7B20-6214-AACF3544F6D7}"/>
              </a:ext>
            </a:extLst>
          </p:cNvPr>
          <p:cNvGrpSpPr/>
          <p:nvPr/>
        </p:nvGrpSpPr>
        <p:grpSpPr>
          <a:xfrm>
            <a:off x="0" y="1617789"/>
            <a:ext cx="9890069" cy="4013200"/>
            <a:chOff x="0" y="1617789"/>
            <a:chExt cx="9890069" cy="40132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FD9E73-F5D9-89FE-9A04-8D155C7E2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617789"/>
              <a:ext cx="5341257" cy="4013200"/>
            </a:xfrm>
            <a:prstGeom prst="rect">
              <a:avLst/>
            </a:prstGeom>
          </p:spPr>
        </p:pic>
        <p:pic>
          <p:nvPicPr>
            <p:cNvPr id="12" name="Picture 11" descr="A graph of a function">
              <a:extLst>
                <a:ext uri="{FF2B5EF4-FFF2-40B4-BE49-F238E27FC236}">
                  <a16:creationId xmlns:a16="http://schemas.microsoft.com/office/drawing/2014/main" id="{5778D301-4417-E760-CAA5-A4E6739DA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63725" y="1662257"/>
              <a:ext cx="5026344" cy="3968732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2905CC2-CAB5-29D6-65CB-C14F1F41192E}"/>
              </a:ext>
            </a:extLst>
          </p:cNvPr>
          <p:cNvSpPr txBox="1"/>
          <p:nvPr/>
        </p:nvSpPr>
        <p:spPr>
          <a:xfrm>
            <a:off x="4308634" y="5360520"/>
            <a:ext cx="20652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Schaffer function 1</a:t>
            </a:r>
            <a:endParaRPr lang="fa-I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BA58FB-66F6-C912-7F26-2ABE5C26DF5B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A4CD6E-36CF-9497-A10A-46CE02B68F2D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607945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6281C-B2BF-261B-56C3-59948106B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DFF4AA49-BE99-3C1D-A20C-7267DC588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402AF80E-3174-3B32-E5B2-58108F1A46BF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29A0B75B-A655-F1E0-30C4-7ADA0C0A6242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1B93AB1E-E0E6-8D4A-4E27-74952B918C3C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1C964919-53CC-6F83-DE81-6AFA6793106F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B1395E81-9C86-AF96-9422-2D3FAF6E6548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37B62EA6-8934-C87E-D5B7-90D2FC877AE8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883A6AF5-6B95-DF0D-3002-7C785A5025CD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96F27F52-563B-81F6-1F56-23541094B3F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7" name="Picture 6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05331AB6-69AC-9B9B-D8F2-5541D6A9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490" y="108026"/>
            <a:ext cx="5427185" cy="20288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4FAAAA3-119D-C651-2188-7701A5AF4B3D}"/>
              </a:ext>
            </a:extLst>
          </p:cNvPr>
          <p:cNvGrpSpPr/>
          <p:nvPr/>
        </p:nvGrpSpPr>
        <p:grpSpPr>
          <a:xfrm>
            <a:off x="43573" y="1874386"/>
            <a:ext cx="9859019" cy="3820900"/>
            <a:chOff x="43573" y="1874386"/>
            <a:chExt cx="9859019" cy="3820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C78075C-7498-F6C9-CEF4-7674CA793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573" y="1874386"/>
              <a:ext cx="5064593" cy="3820900"/>
            </a:xfrm>
            <a:prstGeom prst="rect">
              <a:avLst/>
            </a:prstGeom>
          </p:spPr>
        </p:pic>
        <p:pic>
          <p:nvPicPr>
            <p:cNvPr id="9" name="Picture 8" descr="A graph with red dots&#10;&#10;AI-generated content may be incorrect.">
              <a:extLst>
                <a:ext uri="{FF2B5EF4-FFF2-40B4-BE49-F238E27FC236}">
                  <a16:creationId xmlns:a16="http://schemas.microsoft.com/office/drawing/2014/main" id="{031FCD32-C5FE-C7F4-93A3-F18996AD7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1291" y="2129706"/>
              <a:ext cx="5211301" cy="355843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0AAF44-6B33-8CAF-BFD3-0022DA80034C}"/>
              </a:ext>
            </a:extLst>
          </p:cNvPr>
          <p:cNvSpPr txBox="1"/>
          <p:nvPr/>
        </p:nvSpPr>
        <p:spPr>
          <a:xfrm>
            <a:off x="4009007" y="5428102"/>
            <a:ext cx="206524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Schaffer function 2</a:t>
            </a:r>
            <a:endParaRPr lang="fa-I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D19CA4-01CF-6A66-3740-E343EDCCB70C}"/>
              </a:ext>
            </a:extLst>
          </p:cNvPr>
          <p:cNvSpPr txBox="1"/>
          <p:nvPr/>
        </p:nvSpPr>
        <p:spPr>
          <a:xfrm>
            <a:off x="559769" y="5308778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3A5559-214E-2B42-4D04-A7CB3BF22538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5474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7C546-6125-EEA1-C18A-65E3EF7FA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512C49D6-9757-6EE0-3188-5EE18F654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D092B473-38B4-BB84-A65A-823AAFCC4B1B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FFA36EF5-B898-6EF1-4D4C-D079E8FB7388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12F88260-C4DB-3AE9-3B4B-381B51D5CBFD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2FC89993-ACCF-4FAE-AB0C-ED97EF2A9D19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1F9DB8F3-AC1F-7171-47C6-65843CCCCF23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48BAD108-7B18-4266-FBEB-5CB40B42C4FB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C32A6660-7CAE-26A8-697F-42046444E48F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797C93CD-3F47-B69F-66CD-E1B89303048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0369D71-E599-0F50-EF2B-FF4949CC58C5}"/>
              </a:ext>
            </a:extLst>
          </p:cNvPr>
          <p:cNvGrpSpPr/>
          <p:nvPr/>
        </p:nvGrpSpPr>
        <p:grpSpPr>
          <a:xfrm>
            <a:off x="0" y="1596394"/>
            <a:ext cx="9827523" cy="4020512"/>
            <a:chOff x="0" y="1596394"/>
            <a:chExt cx="9827523" cy="402051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EB56344-E61F-3665-E8CC-DCD9CF65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596394"/>
              <a:ext cx="5286375" cy="3990010"/>
            </a:xfrm>
            <a:prstGeom prst="rect">
              <a:avLst/>
            </a:prstGeom>
          </p:spPr>
        </p:pic>
        <p:pic>
          <p:nvPicPr>
            <p:cNvPr id="13" name="Picture 12" descr="A graph of a function&#10;&#10;AI-generated content may be incorrect.">
              <a:extLst>
                <a:ext uri="{FF2B5EF4-FFF2-40B4-BE49-F238E27FC236}">
                  <a16:creationId xmlns:a16="http://schemas.microsoft.com/office/drawing/2014/main" id="{0D3A1E0E-A99F-5A11-A13B-CA7BE80C59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1451" y="1869852"/>
              <a:ext cx="4996072" cy="374705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04B822E-3A68-BBF7-1627-E1CA8030D450}"/>
              </a:ext>
            </a:extLst>
          </p:cNvPr>
          <p:cNvSpPr txBox="1"/>
          <p:nvPr/>
        </p:nvSpPr>
        <p:spPr>
          <a:xfrm>
            <a:off x="4737854" y="5377029"/>
            <a:ext cx="6897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ZDT1</a:t>
            </a:r>
            <a:endParaRPr lang="fa-IR" dirty="0"/>
          </a:p>
        </p:txBody>
      </p:sp>
      <p:pic>
        <p:nvPicPr>
          <p:cNvPr id="8" name="Picture 7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9DC09469-0675-861D-1AE0-62E3958DAE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477" y="71258"/>
            <a:ext cx="5436497" cy="1809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E13FAA5-0579-51A8-B045-E048857FD156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9960BD-B586-CBD8-D34F-880DA664F24C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77871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EE83B-54EF-F358-3BF9-4D094D10A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F9420C48-CC7C-4275-DDAD-6AF82E94A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58EBFCC6-38E1-02C6-87BB-C5E49B8EA74C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84B60F09-9792-9EE3-0E88-1B175468CBAB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60EF226E-F3D7-2E9C-D6AF-776F3F97CADF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0300FD84-504F-0F88-CA08-ABA2A57DB099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69433820-258C-59F7-3CCE-0F438BAB9BB5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FF3D3634-8B39-39C7-9E0E-08498A81D9AF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3DB6BBA1-73A5-E77A-B734-3247301E292D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0B329714-B599-E36F-7E0F-7E040A184D0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D5A4859-BEB2-39B5-9AFF-496B99AA68CC}"/>
              </a:ext>
            </a:extLst>
          </p:cNvPr>
          <p:cNvGrpSpPr/>
          <p:nvPr/>
        </p:nvGrpSpPr>
        <p:grpSpPr>
          <a:xfrm>
            <a:off x="195262" y="1938175"/>
            <a:ext cx="9478837" cy="3631810"/>
            <a:chOff x="40918" y="2085975"/>
            <a:chExt cx="9478837" cy="36318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87D51B-7747-32D6-ECA6-4F3489A983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918" y="2085975"/>
              <a:ext cx="4970044" cy="3631810"/>
            </a:xfrm>
            <a:prstGeom prst="rect">
              <a:avLst/>
            </a:prstGeom>
          </p:spPr>
        </p:pic>
        <p:pic>
          <p:nvPicPr>
            <p:cNvPr id="3" name="Picture 2" descr="A graph with red dots&#10;&#10;AI-generated content may be incorrect.">
              <a:extLst>
                <a:ext uri="{FF2B5EF4-FFF2-40B4-BE49-F238E27FC236}">
                  <a16:creationId xmlns:a16="http://schemas.microsoft.com/office/drawing/2014/main" id="{D24E9C16-FF9B-6D46-B5E5-F8F6773D0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711" y="2220401"/>
              <a:ext cx="4970044" cy="343361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85DF08-4029-A60D-470C-5B5257926842}"/>
              </a:ext>
            </a:extLst>
          </p:cNvPr>
          <p:cNvSpPr txBox="1"/>
          <p:nvPr/>
        </p:nvSpPr>
        <p:spPr>
          <a:xfrm>
            <a:off x="4737854" y="5377029"/>
            <a:ext cx="68974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ZDT3</a:t>
            </a:r>
            <a:endParaRPr lang="fa-IR" dirty="0"/>
          </a:p>
        </p:txBody>
      </p:sp>
      <p:pic>
        <p:nvPicPr>
          <p:cNvPr id="10" name="Picture 9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57AC7E54-0394-FA74-6338-FF9E1AC07E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480" y="84874"/>
            <a:ext cx="6081296" cy="21050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BBEFCB5-142B-6B3E-82D5-E79C8B7DF754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005902-AA40-8E52-1870-76FF063941D1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9190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9ABB8-08FB-72D7-B279-FDB4BCA64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AEC90-EC8E-59C1-05C4-6E0679122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7" y="1557338"/>
            <a:ext cx="5029406" cy="4179094"/>
          </a:xfrm>
          <a:prstGeom prst="rect">
            <a:avLst/>
          </a:prstGeom>
        </p:spPr>
      </p:pic>
      <p:pic>
        <p:nvPicPr>
          <p:cNvPr id="2097157" name="Picture 7">
            <a:extLst>
              <a:ext uri="{FF2B5EF4-FFF2-40B4-BE49-F238E27FC236}">
                <a16:creationId xmlns:a16="http://schemas.microsoft.com/office/drawing/2014/main" id="{22F2C537-FCA6-7FE0-55E8-BC9ED5F31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A8C25BE5-7DF1-6A14-2BBA-662311E4DEAE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BCE707F5-34CB-EEAC-115D-D7604C901059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744B5E5A-9C28-AFF1-4A2B-7268997F2811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52C481C6-E504-11B7-EC17-39CA6631878E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FA0BEFBA-A080-9D32-0836-37CC1F7B98A3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5FB9FD60-CA9A-49F5-120F-FECCDF822191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DCE6948F-A7F7-70D2-AF1E-36502F603656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FF509522-1669-AA6D-9570-F88C639E5D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8" name="Picture 7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84FE5DC4-B5C7-E32B-F3FF-71C83B32A0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45" y="83919"/>
            <a:ext cx="5220343" cy="1809750"/>
          </a:xfrm>
          <a:prstGeom prst="rect">
            <a:avLst/>
          </a:prstGeom>
        </p:spPr>
      </p:pic>
      <p:pic>
        <p:nvPicPr>
          <p:cNvPr id="11" name="Picture 10" descr="A graph of a function&#10;&#10;AI-generated content may be incorrect.">
            <a:extLst>
              <a:ext uri="{FF2B5EF4-FFF2-40B4-BE49-F238E27FC236}">
                <a16:creationId xmlns:a16="http://schemas.microsoft.com/office/drawing/2014/main" id="{3726549B-B8D5-7E10-E1BB-7206FD9B9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625" y="1893669"/>
            <a:ext cx="4939852" cy="3704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ACF6CE-3879-EE72-63EE-FC853AFA9B30}"/>
              </a:ext>
            </a:extLst>
          </p:cNvPr>
          <p:cNvSpPr txBox="1"/>
          <p:nvPr/>
        </p:nvSpPr>
        <p:spPr>
          <a:xfrm>
            <a:off x="4473362" y="5359167"/>
            <a:ext cx="1111715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Bin&amp;Korn</a:t>
            </a:r>
            <a:endParaRPr lang="fa-I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2B3A7E-13B7-2768-70A7-993B9A9B1C76}"/>
              </a:ext>
            </a:extLst>
          </p:cNvPr>
          <p:cNvSpPr txBox="1"/>
          <p:nvPr/>
        </p:nvSpPr>
        <p:spPr>
          <a:xfrm>
            <a:off x="531193" y="5365930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4EB557-C1A9-4655-138F-374F4D2F4348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813551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86A416-E541-97A0-2DB3-EFF4C1350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242295-2328-767D-C6A5-F72213A6C7E6}"/>
              </a:ext>
            </a:extLst>
          </p:cNvPr>
          <p:cNvGrpSpPr/>
          <p:nvPr/>
        </p:nvGrpSpPr>
        <p:grpSpPr>
          <a:xfrm>
            <a:off x="0" y="1528762"/>
            <a:ext cx="10030242" cy="4142307"/>
            <a:chOff x="0" y="1543050"/>
            <a:chExt cx="10030242" cy="414230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96B01E-7FF4-F5A3-1ADC-5E4CDE5F12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543050"/>
              <a:ext cx="5000626" cy="414230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15928EC-7BC6-E558-4886-3DB9AB714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96242" y="1635104"/>
              <a:ext cx="5334000" cy="4000500"/>
            </a:xfrm>
            <a:prstGeom prst="rect">
              <a:avLst/>
            </a:prstGeom>
          </p:spPr>
        </p:pic>
      </p:grpSp>
      <p:pic>
        <p:nvPicPr>
          <p:cNvPr id="2097157" name="Picture 7">
            <a:extLst>
              <a:ext uri="{FF2B5EF4-FFF2-40B4-BE49-F238E27FC236}">
                <a16:creationId xmlns:a16="http://schemas.microsoft.com/office/drawing/2014/main" id="{62F78D18-BD8F-51FF-9306-FCC164984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4A239209-A258-6451-BBAD-BF669D15F03F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DEEA728A-E08A-B731-0340-05EBEEB259B6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2857160D-8577-3EBB-18BB-900B1CF94DB8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7F27D19D-B77A-6A4B-D0EA-C77E625E28C0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834DF860-D6A0-A934-369F-AE41F79423D9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8B450AD4-4522-88CD-BFEC-F6F86F0FB32C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DB5493E9-215D-B389-9A2F-E45A8721C355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388A6B57-115B-CF0E-C2C1-BC314E9D16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7" name="Picture 6" descr="A math equations and formulas&#10;&#10;AI-generated content may be incorrect.">
            <a:extLst>
              <a:ext uri="{FF2B5EF4-FFF2-40B4-BE49-F238E27FC236}">
                <a16:creationId xmlns:a16="http://schemas.microsoft.com/office/drawing/2014/main" id="{5F14B5BB-52F8-D7A5-0FCF-DC5A4B1FA1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90" y="112809"/>
            <a:ext cx="5627509" cy="18002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89F07B-4C96-31C2-C464-26975BEC5CC6}"/>
              </a:ext>
            </a:extLst>
          </p:cNvPr>
          <p:cNvSpPr txBox="1"/>
          <p:nvPr/>
        </p:nvSpPr>
        <p:spPr>
          <a:xfrm>
            <a:off x="4102248" y="5377029"/>
            <a:ext cx="211557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Chankong&amp;Haimes</a:t>
            </a:r>
            <a:endParaRPr lang="fa-I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042E18-F852-99E4-ED53-8CD5C47D4863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060D56-AF72-CA8A-D677-7E5BCFC5536C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680827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BAB60-2D41-EC4D-08B7-80B0946F0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40FF438A-BF22-C9F9-F25D-20D9524D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E545B425-DB41-CFD7-FA1A-939D35C4464A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C9B27F09-9D2C-CCA8-1EBB-45881AF834D5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55CEEC27-BE54-8D25-77C8-86899A45C847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52319BE4-32A3-C198-0D3E-FFFF766A40AD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31AB6C99-4318-6ECD-CCED-3514597260C8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37850705-217A-361E-4349-41E82B60C736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6141E18A-D0DE-05CE-C324-75C9A2C98B6E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D1C61BF8-D627-E197-B4F7-98E03D5900F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5C9DEE-F3C5-3C1E-5657-32B0D16647E6}"/>
              </a:ext>
            </a:extLst>
          </p:cNvPr>
          <p:cNvSpPr txBox="1"/>
          <p:nvPr/>
        </p:nvSpPr>
        <p:spPr>
          <a:xfrm>
            <a:off x="3328988" y="14817"/>
            <a:ext cx="4114801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4400" dirty="0">
                <a:cs typeface="B Nazanin" panose="00000400000000000000" pitchFamily="2" charset="-78"/>
              </a:rPr>
              <a:t>مدیریت محدودیت ها </a:t>
            </a:r>
            <a:r>
              <a:rPr lang="en-AU" sz="4400" dirty="0">
                <a:cs typeface="B Nazanin" panose="00000400000000000000" pitchFamily="2" charset="-78"/>
              </a:rPr>
              <a:t> </a:t>
            </a:r>
            <a:endParaRPr lang="fa-IR" sz="4400" dirty="0"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A6A307-4CF8-789D-5C80-CE1A90CE6D21}"/>
              </a:ext>
            </a:extLst>
          </p:cNvPr>
          <p:cNvSpPr txBox="1"/>
          <p:nvPr/>
        </p:nvSpPr>
        <p:spPr>
          <a:xfrm>
            <a:off x="1271588" y="1414463"/>
            <a:ext cx="7958137" cy="113877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 استفاده از روش </a:t>
            </a:r>
            <a:r>
              <a:rPr lang="en-US" sz="2400" b="1" dirty="0">
                <a:cs typeface="B Nazanin" panose="00000400000000000000" pitchFamily="2" charset="-78"/>
              </a:rPr>
              <a:t>Constrained Dominance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 برای کنترول محدودیت(تغییر قانون مقایسه)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sz="20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5700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94CC4-A57E-442B-91CC-9D320B6F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1E23E6A8-E750-BC58-70AC-73906D671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0931EFB6-75C4-13D9-6A25-429A8950DC5B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8A8AA26A-951E-AC57-8D49-095C9D696C05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F29AB71C-5AEB-17F7-16C5-AB7F48E6DDFC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9132B4A0-B59A-34A2-EDBB-F6FD6C3A05FB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19196262-9D84-0232-9EFB-D5D506D461A7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56D19892-96B4-9149-9E7D-0F634B93986A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4C8B1BD1-0A4A-E3E8-8CBD-3FC4D6EB47A4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FB16A104-980B-27C2-9E5A-B947B53BEF4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37C793-2942-1BFB-AD52-F5A43FA72FFE}"/>
              </a:ext>
            </a:extLst>
          </p:cNvPr>
          <p:cNvSpPr txBox="1"/>
          <p:nvPr/>
        </p:nvSpPr>
        <p:spPr>
          <a:xfrm>
            <a:off x="1600200" y="14817"/>
            <a:ext cx="7343775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4400" dirty="0">
                <a:cs typeface="B Nazanin" panose="00000400000000000000" pitchFamily="2" charset="-78"/>
              </a:rPr>
              <a:t>ترکیب فاصله ازدحام با اشتراک برازندگی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99126D-0518-0283-B71E-5EE2A48CF7FA}"/>
              </a:ext>
            </a:extLst>
          </p:cNvPr>
          <p:cNvSpPr txBox="1"/>
          <p:nvPr/>
        </p:nvSpPr>
        <p:spPr>
          <a:xfrm>
            <a:off x="1271588" y="1414463"/>
            <a:ext cx="7958137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 برای جبهه اول (</a:t>
            </a:r>
            <a:r>
              <a:rPr lang="en-US" sz="2400" dirty="0">
                <a:cs typeface="B Nazanin" panose="00000400000000000000" pitchFamily="2" charset="-78"/>
              </a:rPr>
              <a:t>Rank 1</a:t>
            </a:r>
            <a:r>
              <a:rPr lang="fa-IR" sz="2400" dirty="0">
                <a:cs typeface="B Nazanin" panose="00000400000000000000" pitchFamily="2" charset="-78"/>
              </a:rPr>
              <a:t>)------فاصله ازدحام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برای جبهه های داخلی </a:t>
            </a:r>
            <a:r>
              <a:rPr lang="en-US" sz="2400" dirty="0"/>
              <a:t>(Rank &gt; 1)</a:t>
            </a:r>
            <a:r>
              <a:rPr lang="fa-IR" sz="2400" dirty="0"/>
              <a:t> ------ اشتراک برازندگی 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400" dirty="0"/>
              <a:t>هزینه محاسباتی:</a:t>
            </a:r>
          </a:p>
          <a:p>
            <a:pPr marL="971550" lvl="1" indent="-514350" algn="r" rtl="1">
              <a:buFont typeface="+mj-lt"/>
              <a:buAutoNum type="romanUcPeriod"/>
            </a:pPr>
            <a:r>
              <a:rPr lang="fa-IR" sz="2400" dirty="0">
                <a:cs typeface="B Nazanin" panose="00000400000000000000" pitchFamily="2" charset="-78"/>
              </a:rPr>
              <a:t> </a:t>
            </a:r>
            <a:r>
              <a:rPr lang="en-US" sz="2400" dirty="0">
                <a:cs typeface="B Nazanin" panose="00000400000000000000" pitchFamily="2" charset="-78"/>
              </a:rPr>
              <a:t>Crowding Distance </a:t>
            </a:r>
            <a:r>
              <a:rPr lang="fa-IR" sz="2400" dirty="0">
                <a:cs typeface="B Nazanin" panose="00000400000000000000" pitchFamily="2" charset="-78"/>
              </a:rPr>
              <a:t>سریع است: </a:t>
            </a:r>
            <a:r>
              <a:rPr lang="en-US" sz="2400" dirty="0">
                <a:cs typeface="B Nazanin" panose="00000400000000000000" pitchFamily="2" charset="-78"/>
              </a:rPr>
              <a:t>O(N log N).</a:t>
            </a:r>
            <a:endParaRPr lang="fa-IR" sz="2400" dirty="0">
              <a:cs typeface="B Nazanin" panose="00000400000000000000" pitchFamily="2" charset="-78"/>
            </a:endParaRPr>
          </a:p>
          <a:p>
            <a:pPr marL="971550" lvl="1" indent="-514350" algn="r" rtl="1">
              <a:buFont typeface="+mj-lt"/>
              <a:buAutoNum type="romanUcPeriod"/>
            </a:pPr>
            <a:r>
              <a:rPr lang="en-US" sz="2400" dirty="0">
                <a:cs typeface="B Nazanin" panose="00000400000000000000" pitchFamily="2" charset="-78"/>
              </a:rPr>
              <a:t>Fitness Sharing </a:t>
            </a:r>
            <a:r>
              <a:rPr lang="fa-IR" sz="2400" dirty="0">
                <a:cs typeface="B Nazanin" panose="00000400000000000000" pitchFamily="2" charset="-78"/>
              </a:rPr>
              <a:t>کند است </a:t>
            </a:r>
            <a:r>
              <a:rPr lang="en-US" sz="2400" dirty="0">
                <a:cs typeface="B Nazanin" panose="00000400000000000000" pitchFamily="2" charset="-78"/>
              </a:rPr>
              <a:t>O(N^2)</a:t>
            </a:r>
            <a:endParaRPr lang="fa-IR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9174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29DC7-A972-A5E9-1F7C-987C46233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6517AEEB-3BD7-78E0-AC73-37F27A1D5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757AF2F1-3AA9-FB8E-617B-028FA8FF07BA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8FE19A57-3FCB-4BA9-8199-CEA9C508515D}"/>
              </a:ext>
            </a:extLst>
          </p:cNvPr>
          <p:cNvSpPr/>
          <p:nvPr/>
        </p:nvSpPr>
        <p:spPr>
          <a:xfrm rot="10800000">
            <a:off x="660703" y="5797435"/>
            <a:ext cx="2393436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4E4D0B06-AA22-F721-4719-726A058F07D6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9357B1DD-5067-7E12-0B19-E6D864D19449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666EDC59-197A-D8C8-7467-7203E25B3BF5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C430BC92-C4FF-9026-BDE9-1E9BE9BD0E59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89595B25-40E0-46EB-F579-BF04A5FD0462}"/>
              </a:ext>
            </a:extLst>
          </p:cNvPr>
          <p:cNvSpPr txBox="1"/>
          <p:nvPr/>
        </p:nvSpPr>
        <p:spPr>
          <a:xfrm>
            <a:off x="1062417" y="5946640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41CE54EF-B093-894E-2380-F02A575C7A5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608" name="TextBox 8">
            <a:extLst>
              <a:ext uri="{FF2B5EF4-FFF2-40B4-BE49-F238E27FC236}">
                <a16:creationId xmlns:a16="http://schemas.microsoft.com/office/drawing/2014/main" id="{247B7BE7-B66B-1705-6A04-30C7D612BBA2}"/>
              </a:ext>
            </a:extLst>
          </p:cNvPr>
          <p:cNvSpPr txBox="1"/>
          <p:nvPr/>
        </p:nvSpPr>
        <p:spPr>
          <a:xfrm>
            <a:off x="428625" y="1532803"/>
            <a:ext cx="9142283" cy="2809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cs typeface="B Nazanin" panose="00000400000000000000" pitchFamily="2" charset="-78"/>
              </a:rPr>
              <a:t>NSGA-II </a:t>
            </a:r>
            <a:r>
              <a:rPr lang="ar-SA" sz="2400" dirty="0">
                <a:cs typeface="B Nazanin" panose="00000400000000000000" pitchFamily="2" charset="-78"/>
              </a:rPr>
              <a:t>یک الگوریتم قدرتمند </a:t>
            </a:r>
            <a:r>
              <a:rPr lang="en-US" sz="2400" dirty="0">
                <a:cs typeface="B Nazanin" panose="00000400000000000000" pitchFamily="2" charset="-78"/>
              </a:rPr>
              <a:t> MOO</a:t>
            </a:r>
            <a:r>
              <a:rPr lang="ar-SA" sz="2400" dirty="0">
                <a:cs typeface="B Nazanin" panose="00000400000000000000" pitchFamily="2" charset="-78"/>
              </a:rPr>
              <a:t>است که همگرایی</a:t>
            </a:r>
            <a:r>
              <a:rPr lang="en-US" sz="2400" dirty="0">
                <a:cs typeface="B Nazanin" panose="00000400000000000000" pitchFamily="2" charset="-78"/>
              </a:rPr>
              <a:t> (Convergence) </a:t>
            </a:r>
            <a:r>
              <a:rPr lang="ar-SA" sz="2400" dirty="0">
                <a:cs typeface="B Nazanin" panose="00000400000000000000" pitchFamily="2" charset="-78"/>
              </a:rPr>
              <a:t> و تنوع</a:t>
            </a:r>
            <a:r>
              <a:rPr lang="en-US" sz="2400" dirty="0">
                <a:cs typeface="B Nazanin" panose="00000400000000000000" pitchFamily="2" charset="-78"/>
              </a:rPr>
              <a:t> (Diversity)</a:t>
            </a:r>
            <a:r>
              <a:rPr lang="ar-SA" sz="2400" dirty="0">
                <a:cs typeface="B Nazanin" panose="00000400000000000000" pitchFamily="2" charset="-78"/>
              </a:rPr>
              <a:t> را همزمان تضمین می‌کند</a:t>
            </a:r>
            <a:r>
              <a:rPr lang="en-US" sz="2400" dirty="0">
                <a:cs typeface="B Nazanin" panose="00000400000000000000" pitchFamily="2" charset="-78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altLang="en-US" sz="2400" dirty="0">
                <a:cs typeface="B Nazanin" panose="00000400000000000000" pitchFamily="2" charset="-78"/>
              </a:rPr>
              <a:t>این کاررا با استفاده از دو میکانیز انجام میدهد.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fa-IR" altLang="en-US" sz="2400" dirty="0">
                <a:cs typeface="B Nazanin" panose="00000400000000000000" pitchFamily="2" charset="-78"/>
              </a:rPr>
              <a:t>مرتب سازی غیر مغلوب </a:t>
            </a:r>
            <a:r>
              <a:rPr lang="en-AU" altLang="en-US" sz="2400" dirty="0">
                <a:cs typeface="B Nazanin" panose="00000400000000000000" pitchFamily="2" charset="-78"/>
              </a:rPr>
              <a:t>(None-Dominance Sorting)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fa-IR" altLang="en-US" sz="2400" dirty="0">
                <a:cs typeface="B Nazanin" panose="00000400000000000000" pitchFamily="2" charset="-78"/>
              </a:rPr>
              <a:t>فاصله ازدحام </a:t>
            </a:r>
            <a:r>
              <a:rPr lang="en-AU" altLang="en-US" sz="2400" dirty="0">
                <a:cs typeface="B Nazanin" panose="00000400000000000000" pitchFamily="2" charset="-78"/>
              </a:rPr>
              <a:t>(Crowding Distance)</a:t>
            </a:r>
            <a:endParaRPr lang="en-US" altLang="en-US" sz="24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99266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0" name="TextBox 4"/>
          <p:cNvSpPr txBox="1"/>
          <p:nvPr/>
        </p:nvSpPr>
        <p:spPr>
          <a:xfrm>
            <a:off x="261938" y="4583161"/>
            <a:ext cx="11930062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en-US" dirty="0">
                <a:solidFill>
                  <a:schemeClr val="bg1"/>
                </a:solidFill>
                <a:cs typeface="+mj-cs"/>
              </a:rPr>
              <a:t>Adithya B. Uday, Nivedita Naik, Madhu G. M., C. Vyjayanthi, and Chirag Modi, “Implementation and Validation of NSGA-II Algorithm for Constrained and Unconstrained Multi-Objective Optimization Problem,” in </a:t>
            </a:r>
            <a:r>
              <a:rPr lang="en-US" i="1" dirty="0">
                <a:solidFill>
                  <a:schemeClr val="bg1"/>
                </a:solidFill>
                <a:cs typeface="+mj-cs"/>
              </a:rPr>
              <a:t>Proc. 2022 IEEE IAS Global Conference on Emerging Technologies (</a:t>
            </a:r>
            <a:r>
              <a:rPr lang="en-US" i="1" dirty="0" err="1">
                <a:solidFill>
                  <a:schemeClr val="bg1"/>
                </a:solidFill>
                <a:cs typeface="+mj-cs"/>
              </a:rPr>
              <a:t>GlobConET</a:t>
            </a:r>
            <a:r>
              <a:rPr lang="en-US" i="1" dirty="0">
                <a:solidFill>
                  <a:schemeClr val="bg1"/>
                </a:solidFill>
                <a:cs typeface="+mj-cs"/>
              </a:rPr>
              <a:t>)</a:t>
            </a:r>
            <a:r>
              <a:rPr lang="en-US" dirty="0">
                <a:solidFill>
                  <a:schemeClr val="bg1"/>
                </a:solidFill>
                <a:cs typeface="+mj-cs"/>
              </a:rPr>
              <a:t>, Arad, Romania, May 20–22, 2022, pp. 539–544, doi:10.1109/GlobConET53749.2022.9872465</a:t>
            </a:r>
            <a:endParaRPr lang="en-US" kern="1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+mj-cs"/>
            </a:endParaRPr>
          </a:p>
        </p:txBody>
      </p:sp>
      <p:sp>
        <p:nvSpPr>
          <p:cNvPr id="1048591" name="TextBox 5"/>
          <p:cNvSpPr txBox="1"/>
          <p:nvPr/>
        </p:nvSpPr>
        <p:spPr>
          <a:xfrm>
            <a:off x="8242149" y="6116121"/>
            <a:ext cx="3459956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sz="2400" dirty="0">
                <a:solidFill>
                  <a:schemeClr val="bg2"/>
                </a:solidFill>
                <a:cs typeface="B Nazanin" panose="00000400000000000000" pitchFamily="2" charset="-78"/>
              </a:rPr>
              <a:t>ارایه دهنده: محمد رضا حکیمی</a:t>
            </a:r>
          </a:p>
          <a:p>
            <a:pPr algn="r"/>
            <a:endParaRPr lang="fa-IR" sz="2400" dirty="0">
              <a:solidFill>
                <a:schemeClr val="bg2"/>
              </a:solidFill>
              <a:cs typeface="B Nazanin" panose="00000400000000000000" pitchFamily="2" charset="-78"/>
            </a:endParaRPr>
          </a:p>
        </p:txBody>
      </p:sp>
      <p:sp>
        <p:nvSpPr>
          <p:cNvPr id="1048592" name="TextBox 6"/>
          <p:cNvSpPr txBox="1"/>
          <p:nvPr/>
        </p:nvSpPr>
        <p:spPr>
          <a:xfrm>
            <a:off x="766686" y="6116121"/>
            <a:ext cx="1555600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400" dirty="0">
                <a:solidFill>
                  <a:schemeClr val="bg2"/>
                </a:solidFill>
                <a:cs typeface="B Nazanin" panose="00000400000000000000" pitchFamily="2" charset="-78"/>
              </a:rPr>
              <a:t>پاییز 1404</a:t>
            </a:r>
          </a:p>
        </p:txBody>
      </p:sp>
      <p:pic>
        <p:nvPicPr>
          <p:cNvPr id="2097154" name="Picture 2" descr="D:\UNIVERSITY\polytecnic\poly.gif"/>
          <p:cNvPicPr>
            <a:picLocks noChangeAspect="1" noChangeArrowheads="1" noCrop="1"/>
          </p:cNvPicPr>
          <p:nvPr/>
        </p:nvPicPr>
        <p:blipFill>
          <a:blip r:embed="rId2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5364957" y="4044"/>
            <a:ext cx="1106337" cy="1106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2B439E-2AA3-2131-7D55-9C4A9AB16D55}"/>
              </a:ext>
            </a:extLst>
          </p:cNvPr>
          <p:cNvSpPr txBox="1"/>
          <p:nvPr/>
        </p:nvSpPr>
        <p:spPr>
          <a:xfrm>
            <a:off x="56206" y="2274839"/>
            <a:ext cx="11518105" cy="17543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cs typeface="B Nazanin" panose="00000400000000000000" pitchFamily="2" charset="-78"/>
              </a:rPr>
              <a:t>پیاده‌سازی و اعتبارسنجی الگوریتم </a:t>
            </a:r>
            <a:r>
              <a:rPr lang="en-US" sz="5400" dirty="0">
                <a:solidFill>
                  <a:schemeClr val="bg1"/>
                </a:solidFill>
                <a:cs typeface="B Nazanin" panose="00000400000000000000" pitchFamily="2" charset="-78"/>
              </a:rPr>
              <a:t> NSGA-II </a:t>
            </a:r>
            <a:r>
              <a:rPr lang="fa-IR" sz="5400" dirty="0">
                <a:solidFill>
                  <a:schemeClr val="bg1"/>
                </a:solidFill>
                <a:cs typeface="B Nazanin" panose="00000400000000000000" pitchFamily="2" charset="-78"/>
              </a:rPr>
              <a:t>برای مسائل بهینه‌سازی چندهدفه مقید و نامقید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9B677-7FED-2921-10DE-4C40A833D3A6}"/>
              </a:ext>
            </a:extLst>
          </p:cNvPr>
          <p:cNvSpPr txBox="1"/>
          <p:nvPr/>
        </p:nvSpPr>
        <p:spPr>
          <a:xfrm>
            <a:off x="4996581" y="1259176"/>
            <a:ext cx="1843087" cy="101566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6000" dirty="0">
                <a:solidFill>
                  <a:schemeClr val="bg1"/>
                </a:solidFill>
                <a:cs typeface="B Nazanin" panose="00000400000000000000" pitchFamily="2" charset="-78"/>
              </a:rPr>
              <a:t>عنوان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32" name="Freeform 2"/>
          <p:cNvSpPr/>
          <p:nvPr/>
        </p:nvSpPr>
        <p:spPr>
          <a:xfrm>
            <a:off x="1" y="-207169"/>
            <a:ext cx="12192000" cy="727233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5000"/>
                      </a14:imgEffect>
                      <a14:imgEffect>
                        <a14:brightnessContrast bright="-63000" contrast="-9000"/>
                      </a14:imgEffect>
                    </a14:imgLayer>
                  </a14:imgProps>
                </a:ext>
              </a:extLst>
            </a:blip>
            <a:stretch>
              <a:fillRect t="-111" b="-111"/>
            </a:stretch>
          </a:blipFill>
          <a:effectLst>
            <a:reflection stA="67000" endPos="65000" dist="127000" dir="5400000" sy="-100000" algn="bl" rotWithShape="0"/>
          </a:effectLst>
        </p:spPr>
      </p:sp>
      <p:grpSp>
        <p:nvGrpSpPr>
          <p:cNvPr id="69" name="Group 5"/>
          <p:cNvGrpSpPr/>
          <p:nvPr/>
        </p:nvGrpSpPr>
        <p:grpSpPr>
          <a:xfrm>
            <a:off x="1414463" y="2367395"/>
            <a:ext cx="8768358" cy="2123210"/>
            <a:chOff x="0" y="402424"/>
            <a:chExt cx="6724675" cy="1517819"/>
          </a:xfrm>
        </p:grpSpPr>
        <p:sp>
          <p:nvSpPr>
            <p:cNvPr id="1048833" name="Freeform 6"/>
            <p:cNvSpPr/>
            <p:nvPr/>
          </p:nvSpPr>
          <p:spPr>
            <a:xfrm>
              <a:off x="0" y="402424"/>
              <a:ext cx="6724675" cy="1517819"/>
            </a:xfrm>
            <a:custGeom>
              <a:avLst/>
              <a:gdLst/>
              <a:ahLst/>
              <a:cxnLst/>
              <a:rect l="l" t="t" r="r" b="b"/>
              <a:pathLst>
                <a:path w="6724675" h="1920243">
                  <a:moveTo>
                    <a:pt x="0" y="0"/>
                  </a:moveTo>
                  <a:lnTo>
                    <a:pt x="6724675" y="0"/>
                  </a:lnTo>
                  <a:lnTo>
                    <a:pt x="6724675" y="1920243"/>
                  </a:lnTo>
                  <a:lnTo>
                    <a:pt x="0" y="1920243"/>
                  </a:lnTo>
                  <a:close/>
                </a:path>
              </a:pathLst>
            </a:custGeom>
            <a:solidFill>
              <a:srgbClr val="20252F">
                <a:alpha val="54902"/>
              </a:srgbClr>
            </a:solidFill>
          </p:spPr>
        </p:sp>
      </p:grpSp>
      <p:sp>
        <p:nvSpPr>
          <p:cNvPr id="1048834" name="TextBox 7"/>
          <p:cNvSpPr txBox="1"/>
          <p:nvPr/>
        </p:nvSpPr>
        <p:spPr>
          <a:xfrm>
            <a:off x="1797546" y="2123301"/>
            <a:ext cx="8596908" cy="4701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151"/>
              </a:lnSpc>
              <a:spcBef>
                <a:spcPct val="0"/>
              </a:spcBef>
            </a:pPr>
            <a:r>
              <a:rPr lang="fa-IR" sz="9600" dirty="0">
                <a:solidFill>
                  <a:srgbClr val="F6A429"/>
                </a:solidFill>
                <a:latin typeface="Montserrat Ultra-Bold"/>
                <a:cs typeface="B Nazanin" panose="00000400000000000000" pitchFamily="2" charset="-78"/>
              </a:rPr>
              <a:t>با تشکر از توجه شما</a:t>
            </a:r>
            <a:endParaRPr lang="en-US" sz="9600" dirty="0">
              <a:solidFill>
                <a:srgbClr val="F6A429"/>
              </a:solidFill>
              <a:latin typeface="Montserrat Ultra-Bold"/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5" y="-21786"/>
            <a:ext cx="3525383" cy="6828985"/>
          </a:xfrm>
          <a:prstGeom prst="rect">
            <a:avLst/>
          </a:prstGeom>
        </p:spPr>
      </p:pic>
      <p:pic>
        <p:nvPicPr>
          <p:cNvPr id="2097156" name="Picture 2" descr="D:\UNIVERSITY\polytecnic\poly.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598" name="TextBox 7"/>
          <p:cNvSpPr txBox="1"/>
          <p:nvPr/>
        </p:nvSpPr>
        <p:spPr>
          <a:xfrm>
            <a:off x="1600200" y="1636275"/>
            <a:ext cx="6668105" cy="3710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cs typeface="B Nazanin" panose="00000400000000000000" pitchFamily="2" charset="-78"/>
              </a:rPr>
              <a:t>مقدمه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cs typeface="B Nazanin" panose="00000400000000000000" pitchFamily="2" charset="-78"/>
              </a:rPr>
              <a:t>مفاهیم بنیادی بهینه‌سازی چند هدفه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cs typeface="B Nazanin" panose="00000400000000000000" pitchFamily="2" charset="-78"/>
              </a:rPr>
              <a:t>ساختار الگوریتم </a:t>
            </a:r>
            <a:r>
              <a:rPr lang="en-US" sz="3200" dirty="0">
                <a:cs typeface="B Nazanin" panose="00000400000000000000" pitchFamily="2" charset="-78"/>
              </a:rPr>
              <a:t>NSGA-II</a:t>
            </a:r>
            <a:endParaRPr lang="fa-IR" sz="3200" dirty="0"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cs typeface="B Nazanin" panose="00000400000000000000" pitchFamily="2" charset="-78"/>
              </a:rPr>
              <a:t>پیاده‌سازی و اعتبارسنجی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3200" dirty="0">
                <a:cs typeface="B Nazanin" panose="00000400000000000000" pitchFamily="2" charset="-78"/>
              </a:rPr>
              <a:t>نتیجه‌گیری</a:t>
            </a:r>
            <a:endParaRPr lang="en-US" sz="3200" dirty="0">
              <a:cs typeface="B Nazanin" panose="00000400000000000000" pitchFamily="2" charset="-78"/>
            </a:endParaRPr>
          </a:p>
        </p:txBody>
      </p:sp>
      <p:sp>
        <p:nvSpPr>
          <p:cNvPr id="1048599" name="TextBox 8"/>
          <p:cNvSpPr txBox="1"/>
          <p:nvPr/>
        </p:nvSpPr>
        <p:spPr>
          <a:xfrm>
            <a:off x="4311424" y="479819"/>
            <a:ext cx="2569028" cy="1285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4000" dirty="0">
                <a:solidFill>
                  <a:schemeClr val="accent6"/>
                </a:solidFill>
                <a:cs typeface="B Nazanin" panose="00000400000000000000" pitchFamily="2" charset="-78"/>
              </a:rPr>
              <a:t>فهرست مطالب</a:t>
            </a:r>
            <a:endParaRPr lang="en-US" sz="4000" dirty="0">
              <a:solidFill>
                <a:schemeClr val="accent6"/>
              </a:solidFill>
              <a:cs typeface="B Nazanin" panose="00000400000000000000" pitchFamily="2" charset="-78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/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/>
          <p:cNvSpPr/>
          <p:nvPr/>
        </p:nvSpPr>
        <p:spPr>
          <a:xfrm rot="10800000">
            <a:off x="10243064" y="5800725"/>
            <a:ext cx="160841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/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/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/>
          <p:cNvSpPr txBox="1"/>
          <p:nvPr/>
        </p:nvSpPr>
        <p:spPr>
          <a:xfrm>
            <a:off x="6210762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/>
          <p:cNvSpPr txBox="1"/>
          <p:nvPr/>
        </p:nvSpPr>
        <p:spPr>
          <a:xfrm>
            <a:off x="2829480" y="5919288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/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608" name="TextBox 8"/>
          <p:cNvSpPr txBox="1"/>
          <p:nvPr/>
        </p:nvSpPr>
        <p:spPr>
          <a:xfrm>
            <a:off x="907090" y="1951625"/>
            <a:ext cx="8472638" cy="1331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2800" dirty="0">
                <a:cs typeface="B Nazanin" panose="00000400000000000000" pitchFamily="2" charset="-78"/>
              </a:rPr>
              <a:t>چرا بهینه‌سازی چند هدفه</a:t>
            </a:r>
            <a:r>
              <a:rPr lang="en-US" sz="2800" dirty="0">
                <a:cs typeface="B Nazanin" panose="00000400000000000000" pitchFamily="2" charset="-78"/>
              </a:rPr>
              <a:t> (MOO) </a:t>
            </a:r>
            <a:r>
              <a:rPr lang="ar-SA" sz="2800" dirty="0">
                <a:cs typeface="B Nazanin" panose="00000400000000000000" pitchFamily="2" charset="-78"/>
              </a:rPr>
              <a:t>مهم است؟</a:t>
            </a:r>
            <a:r>
              <a:rPr lang="en-US" sz="2800" dirty="0">
                <a:cs typeface="B Nazanin" panose="00000400000000000000" pitchFamily="2" charset="-78"/>
              </a:rPr>
              <a:t>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cs typeface="B Nazanin" panose="00000400000000000000" pitchFamily="2" charset="-78"/>
              </a:rPr>
              <a:t> Non-Dominance Sorting Genetic Algorithm-II </a:t>
            </a:r>
            <a:r>
              <a:rPr lang="ar-SA" sz="2800" dirty="0">
                <a:cs typeface="B Nazanin" panose="00000400000000000000" pitchFamily="2" charset="-78"/>
              </a:rPr>
              <a:t>و هدف.</a:t>
            </a:r>
            <a:endParaRPr lang="en-US" sz="2800" dirty="0">
              <a:cs typeface="B Nazanin" panose="00000400000000000000" pitchFamily="2" charset="-7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21CD4-D017-B2BE-0ED4-714DF256D72D}"/>
              </a:ext>
            </a:extLst>
          </p:cNvPr>
          <p:cNvSpPr txBox="1"/>
          <p:nvPr/>
        </p:nvSpPr>
        <p:spPr>
          <a:xfrm>
            <a:off x="5089193" y="633326"/>
            <a:ext cx="2243138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4800" dirty="0">
                <a:cs typeface="B Nazanin" panose="00000400000000000000" pitchFamily="2" charset="-78"/>
              </a:rPr>
              <a:t>مسئله</a:t>
            </a:r>
            <a:r>
              <a:rPr lang="fa-IR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8F1D7-23DD-709D-2469-8104F565F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B86231DE-FE7D-D41E-4360-36359A293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48810BDE-E041-BB06-F999-58EF7FE23EE6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4574FE02-DD73-5A42-8C9D-8D80491DD2DE}"/>
              </a:ext>
            </a:extLst>
          </p:cNvPr>
          <p:cNvSpPr/>
          <p:nvPr/>
        </p:nvSpPr>
        <p:spPr>
          <a:xfrm rot="10800000">
            <a:off x="8332240" y="5795703"/>
            <a:ext cx="2257088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1284EDC2-DA73-9E43-BFA5-628CB79D66B6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67D48C2F-7343-B828-6662-A4B257C57671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B78E10A4-5BA5-0661-86A5-CEC4D2DE8514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BEB9E15E-CF4E-6CA9-00E8-022AAA981F3D}"/>
              </a:ext>
            </a:extLst>
          </p:cNvPr>
          <p:cNvSpPr txBox="1"/>
          <p:nvPr/>
        </p:nvSpPr>
        <p:spPr>
          <a:xfrm>
            <a:off x="2829480" y="5919288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0CC25D08-15D0-7B8D-FE73-130545F64530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A286E412-6DE0-0B78-E859-50BF0AC2391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608" name="TextBox 8">
            <a:extLst>
              <a:ext uri="{FF2B5EF4-FFF2-40B4-BE49-F238E27FC236}">
                <a16:creationId xmlns:a16="http://schemas.microsoft.com/office/drawing/2014/main" id="{95A6F6CC-5822-333C-495D-E441D8A46C0B}"/>
              </a:ext>
            </a:extLst>
          </p:cNvPr>
          <p:cNvSpPr txBox="1"/>
          <p:nvPr/>
        </p:nvSpPr>
        <p:spPr>
          <a:xfrm>
            <a:off x="391810" y="548354"/>
            <a:ext cx="8764761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2400" dirty="0">
                <a:cs typeface="B Nazanin" panose="00000400000000000000" pitchFamily="2" charset="-78"/>
              </a:rPr>
              <a:t>مفهوم غلب</a:t>
            </a:r>
            <a:r>
              <a:rPr lang="fa-IR" sz="2400" dirty="0">
                <a:cs typeface="B Nazanin" panose="00000400000000000000" pitchFamily="2" charset="-78"/>
              </a:rPr>
              <a:t>ه پرتو</a:t>
            </a:r>
            <a:r>
              <a:rPr lang="en-US" sz="2400" b="1" dirty="0">
                <a:cs typeface="B Nazanin" panose="00000400000000000000" pitchFamily="2" charset="-78"/>
              </a:rPr>
              <a:t> </a:t>
            </a:r>
            <a:r>
              <a:rPr lang="en-US" sz="2400" b="1" dirty="0">
                <a:cs typeface="+mj-cs"/>
              </a:rPr>
              <a:t>:(Pareto Dominance) </a:t>
            </a:r>
            <a:r>
              <a:rPr lang="fa-IR" sz="2400" dirty="0">
                <a:cs typeface="B Nazanin" panose="00000400000000000000" pitchFamily="2" charset="-78"/>
              </a:rPr>
              <a:t>راه‌حل</a:t>
            </a:r>
            <a:r>
              <a:rPr lang="en-US" sz="2400" dirty="0">
                <a:cs typeface="B Nazanin" panose="00000400000000000000" pitchFamily="2" charset="-78"/>
              </a:rPr>
              <a:t> A </a:t>
            </a:r>
            <a:r>
              <a:rPr lang="fa-IR" sz="2400" dirty="0">
                <a:cs typeface="B Nazanin" panose="00000400000000000000" pitchFamily="2" charset="-78"/>
              </a:rPr>
              <a:t>بر</a:t>
            </a:r>
            <a:r>
              <a:rPr lang="en-US" sz="2400" dirty="0">
                <a:cs typeface="B Nazanin" panose="00000400000000000000" pitchFamily="2" charset="-78"/>
              </a:rPr>
              <a:t> B </a:t>
            </a:r>
            <a:r>
              <a:rPr lang="fa-IR" sz="2400" dirty="0">
                <a:cs typeface="B Nazanin" panose="00000400000000000000" pitchFamily="2" charset="-78"/>
              </a:rPr>
              <a:t>غلبه می‌کند اگر در همه اهداف بهتر یا مساوی و در حداقل یک هدف بهتر باشد.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مفهوم غیرمغلوب</a:t>
            </a:r>
            <a:r>
              <a:rPr lang="fa-IR" sz="2400" b="1" dirty="0">
                <a:cs typeface="+mj-cs"/>
              </a:rPr>
              <a:t> (</a:t>
            </a:r>
            <a:r>
              <a:rPr lang="en-US" sz="2400" b="1" dirty="0">
                <a:cs typeface="+mj-cs"/>
              </a:rPr>
              <a:t>Non-dominated</a:t>
            </a:r>
            <a:r>
              <a:rPr lang="fa-IR" sz="2400" b="1" dirty="0">
                <a:cs typeface="+mj-cs"/>
              </a:rPr>
              <a:t>): </a:t>
            </a:r>
            <a:r>
              <a:rPr lang="fa-IR" sz="2400" dirty="0">
                <a:cs typeface="B Nazanin" panose="00000400000000000000" pitchFamily="2" charset="-78"/>
              </a:rPr>
              <a:t>جبهه پارتو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en-US" sz="2400" dirty="0">
                <a:cs typeface="+mj-cs"/>
              </a:rPr>
              <a:t>(Pareto Front)</a:t>
            </a:r>
            <a:r>
              <a:rPr lang="en-US" sz="2400" dirty="0">
                <a:cs typeface="B Nazanin" panose="00000400000000000000" pitchFamily="2" charset="-78"/>
              </a:rPr>
              <a:t> </a:t>
            </a:r>
            <a:r>
              <a:rPr lang="fa-IR" sz="2400" dirty="0">
                <a:cs typeface="B Nazanin" panose="00000400000000000000" pitchFamily="2" charset="-78"/>
              </a:rPr>
              <a:t>شامل مجموعه‌ای از راه‌حل‌ها است که هیچ‌راه حل دیگری بر آن‌ها غلبه نمی‌کند. این‌ها بهترین مصالحه‌های ممکن هستند.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DE744BF-A59D-FBD0-522F-1A997F665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770844"/>
              </p:ext>
            </p:extLst>
          </p:nvPr>
        </p:nvGraphicFramePr>
        <p:xfrm>
          <a:off x="251104" y="3480583"/>
          <a:ext cx="8617956" cy="1854200"/>
        </p:xfrm>
        <a:graphic>
          <a:graphicData uri="http://schemas.openxmlformats.org/drawingml/2006/table">
            <a:tbl>
              <a:tblPr rtl="1" firstRow="1" bandRow="1">
                <a:tableStyleId>{5C22544A-7EE6-4342-B048-85BDC9FD1C3A}</a:tableStyleId>
              </a:tblPr>
              <a:tblGrid>
                <a:gridCol w="2154489">
                  <a:extLst>
                    <a:ext uri="{9D8B030D-6E8A-4147-A177-3AD203B41FA5}">
                      <a16:colId xmlns:a16="http://schemas.microsoft.com/office/drawing/2014/main" val="1324787728"/>
                    </a:ext>
                  </a:extLst>
                </a:gridCol>
                <a:gridCol w="2154489">
                  <a:extLst>
                    <a:ext uri="{9D8B030D-6E8A-4147-A177-3AD203B41FA5}">
                      <a16:colId xmlns:a16="http://schemas.microsoft.com/office/drawing/2014/main" val="1706401501"/>
                    </a:ext>
                  </a:extLst>
                </a:gridCol>
                <a:gridCol w="2154489">
                  <a:extLst>
                    <a:ext uri="{9D8B030D-6E8A-4147-A177-3AD203B41FA5}">
                      <a16:colId xmlns:a16="http://schemas.microsoft.com/office/drawing/2014/main" val="1841394834"/>
                    </a:ext>
                  </a:extLst>
                </a:gridCol>
                <a:gridCol w="2154489">
                  <a:extLst>
                    <a:ext uri="{9D8B030D-6E8A-4147-A177-3AD203B41FA5}">
                      <a16:colId xmlns:a16="http://schemas.microsoft.com/office/drawing/2014/main" val="19150050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fa-IR" dirty="0"/>
                        <a:t>راه حل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dirty="0"/>
                        <a:t>هزینه 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f1</a:t>
                      </a:r>
                      <a:r>
                        <a:rPr lang="en-US" dirty="0"/>
                        <a:t>)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dirty="0"/>
                        <a:t>زمان ساخت </a:t>
                      </a:r>
                      <a:r>
                        <a:rPr lang="en-US" dirty="0"/>
                        <a:t>(</a:t>
                      </a: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f2</a:t>
                      </a:r>
                      <a:r>
                        <a:rPr lang="en-US" dirty="0"/>
                        <a:t>)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fa-IR" dirty="0"/>
                        <a:t>مقایسه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849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A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10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30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A  </a:t>
                      </a:r>
                      <a:r>
                        <a:rPr lang="fa-IR" dirty="0"/>
                        <a:t>بر </a:t>
                      </a:r>
                      <a:r>
                        <a:rPr lang="en-AU" dirty="0"/>
                        <a:t>B </a:t>
                      </a:r>
                      <a:r>
                        <a:rPr lang="fa-IR" dirty="0"/>
                        <a:t> غلبه میکند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8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B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12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30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endParaRPr lang="fa-I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583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E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10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32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A </a:t>
                      </a:r>
                      <a:r>
                        <a:rPr lang="fa-IR" dirty="0"/>
                        <a:t>بر </a:t>
                      </a:r>
                      <a:r>
                        <a:rPr lang="en-US" dirty="0"/>
                        <a:t>E </a:t>
                      </a:r>
                      <a:r>
                        <a:rPr lang="fa-IR" dirty="0"/>
                        <a:t>غلبه می‌کند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373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F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12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AU" dirty="0"/>
                        <a:t>28</a:t>
                      </a:r>
                      <a:endParaRPr lang="fa-I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dirty="0"/>
                        <a:t>A </a:t>
                      </a:r>
                      <a:r>
                        <a:rPr lang="fa-IR" dirty="0"/>
                        <a:t>و </a:t>
                      </a:r>
                      <a:r>
                        <a:rPr lang="en-US" dirty="0"/>
                        <a:t>F </a:t>
                      </a:r>
                      <a:r>
                        <a:rPr lang="fa-IR" dirty="0"/>
                        <a:t>بر هم غلبه نمی‌کنند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953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50446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F4A21-D7CC-267C-C85C-C4ECE1DB5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ecision space&#10;&#10;AI-generated content may be incorrect.">
            <a:extLst>
              <a:ext uri="{FF2B5EF4-FFF2-40B4-BE49-F238E27FC236}">
                <a16:creationId xmlns:a16="http://schemas.microsoft.com/office/drawing/2014/main" id="{5497E93D-AFB4-32E4-3327-CA435C526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8" y="1348882"/>
            <a:ext cx="6061529" cy="4433059"/>
          </a:xfrm>
          <a:prstGeom prst="rect">
            <a:avLst/>
          </a:prstGeom>
        </p:spPr>
      </p:pic>
      <p:pic>
        <p:nvPicPr>
          <p:cNvPr id="2097157" name="Picture 7">
            <a:extLst>
              <a:ext uri="{FF2B5EF4-FFF2-40B4-BE49-F238E27FC236}">
                <a16:creationId xmlns:a16="http://schemas.microsoft.com/office/drawing/2014/main" id="{CF20AF83-D8B6-FF21-55A3-B20D829E2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4DC11EC3-13B7-A156-3556-B855AD819C25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A07FCAC7-BA3A-5F5E-2058-E774463A7F00}"/>
              </a:ext>
            </a:extLst>
          </p:cNvPr>
          <p:cNvSpPr/>
          <p:nvPr/>
        </p:nvSpPr>
        <p:spPr>
          <a:xfrm rot="10800000">
            <a:off x="8332240" y="5795703"/>
            <a:ext cx="2257088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11E0A5FC-61CB-4F46-AE66-4EAD2A0FB333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AF7547BD-343C-339E-06ED-AF1F2FE974F8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18C592B4-D11B-AA26-B6C0-E3975BC20F59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987250D7-6963-7A2E-92E0-A17D90883D71}"/>
              </a:ext>
            </a:extLst>
          </p:cNvPr>
          <p:cNvSpPr txBox="1"/>
          <p:nvPr/>
        </p:nvSpPr>
        <p:spPr>
          <a:xfrm>
            <a:off x="2829480" y="5919288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7377A4CE-4A76-B1AC-D355-068F56882C3D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502F8B4A-FD9B-3B5D-9C35-E0CCEA63EA3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608" name="TextBox 8">
            <a:extLst>
              <a:ext uri="{FF2B5EF4-FFF2-40B4-BE49-F238E27FC236}">
                <a16:creationId xmlns:a16="http://schemas.microsoft.com/office/drawing/2014/main" id="{6476931E-57F7-A141-79D8-6F39C3E9FAEB}"/>
              </a:ext>
            </a:extLst>
          </p:cNvPr>
          <p:cNvSpPr txBox="1"/>
          <p:nvPr/>
        </p:nvSpPr>
        <p:spPr>
          <a:xfrm>
            <a:off x="391810" y="548354"/>
            <a:ext cx="876476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فضای تصمیم </a:t>
            </a:r>
            <a:r>
              <a:rPr lang="en-AU" sz="2400" dirty="0">
                <a:cs typeface="B Nazanin" panose="00000400000000000000" pitchFamily="2" charset="-78"/>
              </a:rPr>
              <a:t>(Decision Space)</a:t>
            </a: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sz="2400" dirty="0">
                <a:cs typeface="B Nazanin" panose="00000400000000000000" pitchFamily="2" charset="-78"/>
              </a:rPr>
              <a:t>فضای هدف </a:t>
            </a:r>
            <a:r>
              <a:rPr lang="en-AU" sz="2400" dirty="0">
                <a:cs typeface="B Nazanin" panose="00000400000000000000" pitchFamily="2" charset="-78"/>
              </a:rPr>
              <a:t>(Objective Space)</a:t>
            </a:r>
          </a:p>
        </p:txBody>
      </p:sp>
    </p:spTree>
    <p:extLst>
      <p:ext uri="{BB962C8B-B14F-4D97-AF65-F5344CB8AC3E}">
        <p14:creationId xmlns:p14="http://schemas.microsoft.com/office/powerpoint/2010/main" val="195765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B95DB-95DD-F8FB-B5F5-D866FCF68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260DB7A1-C4AA-AE66-5914-F4B48292F8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EF88BF40-238C-D52F-604F-7530AA5D2774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3FEAC7BB-475C-8C03-107A-B45841B9381B}"/>
              </a:ext>
            </a:extLst>
          </p:cNvPr>
          <p:cNvSpPr/>
          <p:nvPr/>
        </p:nvSpPr>
        <p:spPr>
          <a:xfrm rot="10800000">
            <a:off x="6185659" y="5800721"/>
            <a:ext cx="2480957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C35028B1-724A-10E7-A2A8-E31284C3AAFE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C3CFAFD0-2799-F1ED-EB28-13D1010E57EB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C950C43B-09BA-9C2D-9E54-C5735C2289F7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5B406B72-6EB9-7885-EE0F-9D9CBED74A99}"/>
              </a:ext>
            </a:extLst>
          </p:cNvPr>
          <p:cNvSpPr txBox="1"/>
          <p:nvPr/>
        </p:nvSpPr>
        <p:spPr>
          <a:xfrm>
            <a:off x="2829480" y="5919288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FD9AAD97-B0AD-92DD-1DCB-CF7904C957A5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62042CAB-6F3B-0F37-29EA-D5D3C4E0FA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5" name="Picture 4" descr="A diagram of a block diagram">
            <a:extLst>
              <a:ext uri="{FF2B5EF4-FFF2-40B4-BE49-F238E27FC236}">
                <a16:creationId xmlns:a16="http://schemas.microsoft.com/office/drawing/2014/main" id="{0A3E5FCD-EC80-4AE4-AEDC-4AD05BAC5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" y="1091022"/>
            <a:ext cx="9464653" cy="44789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B49B12-1E53-2BED-C5CE-E652CC96104F}"/>
              </a:ext>
            </a:extLst>
          </p:cNvPr>
          <p:cNvSpPr txBox="1"/>
          <p:nvPr/>
        </p:nvSpPr>
        <p:spPr>
          <a:xfrm>
            <a:off x="3011034" y="265465"/>
            <a:ext cx="376655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3600" dirty="0">
                <a:cs typeface="B Nazanin" panose="00000400000000000000" pitchFamily="2" charset="-78"/>
              </a:rPr>
              <a:t>نحوه کار </a:t>
            </a:r>
            <a:r>
              <a:rPr lang="en-AU" sz="3600" dirty="0">
                <a:cs typeface="+mj-cs"/>
              </a:rPr>
              <a:t>NSGA-II</a:t>
            </a:r>
            <a:endParaRPr lang="fa-IR" sz="3600" dirty="0"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85493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363A2-14D7-BD3B-6299-8670F8166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37C4013B-45FF-67B3-CED3-C3FFB802E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51ACD49C-B0D0-1CDC-E23F-FD3656FA6F48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9F558308-B5E9-184E-D1F0-6788419C6E54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1B9B4B56-F78E-B534-75E7-5026A3C8C105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2B64F638-E56E-A789-7DCE-73B369ACAD61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A967BA1D-C274-B2B9-01D7-93AF34CA2DDA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F6699B25-728A-990B-1EEB-659C7219F2E3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6B95A03E-6280-FCD3-182C-8CB0F49BD92A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B3FE9629-7DE6-6D72-D32A-21C10D62199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1048608" name="TextBox 8">
            <a:extLst>
              <a:ext uri="{FF2B5EF4-FFF2-40B4-BE49-F238E27FC236}">
                <a16:creationId xmlns:a16="http://schemas.microsoft.com/office/drawing/2014/main" id="{4BBC9157-B7BA-7441-097B-2AC02ACCD630}"/>
              </a:ext>
            </a:extLst>
          </p:cNvPr>
          <p:cNvSpPr txBox="1"/>
          <p:nvPr/>
        </p:nvSpPr>
        <p:spPr>
          <a:xfrm>
            <a:off x="2793131" y="1058231"/>
            <a:ext cx="6300847" cy="4888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fa-IR" altLang="en-US" sz="2400" dirty="0">
                <a:cs typeface="B Nazanin" panose="00000400000000000000" pitchFamily="2" charset="-78"/>
              </a:rPr>
              <a:t>توابع تست نامحدود </a:t>
            </a:r>
            <a:r>
              <a:rPr lang="en-AU" altLang="en-US" sz="2400" dirty="0">
                <a:cs typeface="B Nazanin" panose="00000400000000000000" pitchFamily="2" charset="-78"/>
              </a:rPr>
              <a:t>(Unconstrained test function)</a:t>
            </a:r>
            <a:endParaRPr lang="fa-IR" altLang="en-US" sz="2400" dirty="0">
              <a:cs typeface="B Nazanin" panose="00000400000000000000" pitchFamily="2" charset="-78"/>
            </a:endParaRP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Fonseca-Fleming function</a:t>
            </a:r>
            <a:endParaRPr lang="fa-IR" dirty="0"/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 err="1"/>
              <a:t>Kursawe</a:t>
            </a:r>
            <a:r>
              <a:rPr lang="en-US" dirty="0"/>
              <a:t> function</a:t>
            </a:r>
            <a:endParaRPr lang="fa-IR" dirty="0"/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Schaffer function 1</a:t>
            </a:r>
            <a:endParaRPr lang="fa-IR" dirty="0"/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Schaffer function 2</a:t>
            </a:r>
            <a:endParaRPr lang="fa-IR" dirty="0"/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ZDT1</a:t>
            </a: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ZDT3</a:t>
            </a:r>
            <a:endParaRPr lang="en-US" sz="2400" dirty="0">
              <a:cs typeface="B Nazanin" panose="00000400000000000000" pitchFamily="2" charset="-78"/>
            </a:endParaRPr>
          </a:p>
          <a:p>
            <a:pPr marL="285750" indent="-285750" algn="r" rt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ar-SA" sz="2400" dirty="0">
                <a:cs typeface="B Nazanin" panose="00000400000000000000" pitchFamily="2" charset="-78"/>
              </a:rPr>
              <a:t>توابع تست محدود</a:t>
            </a:r>
            <a:r>
              <a:rPr lang="en-US" sz="2400" dirty="0">
                <a:cs typeface="B Nazanin" panose="00000400000000000000" pitchFamily="2" charset="-78"/>
              </a:rPr>
              <a:t>(Constrained test function) </a:t>
            </a:r>
            <a:endParaRPr lang="fa-IR" sz="2400" dirty="0">
              <a:cs typeface="B Nazanin" panose="00000400000000000000" pitchFamily="2" charset="-78"/>
            </a:endParaRPr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Binh &amp; Korn function</a:t>
            </a:r>
            <a:endParaRPr lang="fa-IR" dirty="0"/>
          </a:p>
          <a:p>
            <a:pPr marL="914400" lvl="1" indent="-457200" algn="r" rtl="1">
              <a:lnSpc>
                <a:spcPct val="150000"/>
              </a:lnSpc>
              <a:buFont typeface="+mj-lt"/>
              <a:buAutoNum type="arabicParenR"/>
            </a:pPr>
            <a:r>
              <a:rPr lang="en-US" dirty="0"/>
              <a:t> </a:t>
            </a:r>
            <a:r>
              <a:rPr lang="en-US" dirty="0" err="1"/>
              <a:t>Chankong</a:t>
            </a:r>
            <a:r>
              <a:rPr lang="en-US" dirty="0"/>
              <a:t> and Haimes function</a:t>
            </a:r>
            <a:endParaRPr lang="fa-IR" sz="2400" dirty="0">
              <a:cs typeface="B Nazanin" panose="00000400000000000000" pitchFamily="2" charset="-78"/>
            </a:endParaRPr>
          </a:p>
          <a:p>
            <a:pPr lvl="1" algn="r" rtl="1">
              <a:lnSpc>
                <a:spcPct val="150000"/>
              </a:lnSpc>
            </a:pPr>
            <a:endParaRPr lang="fa-I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730674-1D1F-A5EE-7B7F-83012B1FCBC9}"/>
              </a:ext>
            </a:extLst>
          </p:cNvPr>
          <p:cNvSpPr txBox="1"/>
          <p:nvPr/>
        </p:nvSpPr>
        <p:spPr>
          <a:xfrm>
            <a:off x="3771901" y="245462"/>
            <a:ext cx="31861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sz="3600" dirty="0">
                <a:cs typeface="B Nazanin" panose="00000400000000000000" pitchFamily="2" charset="-78"/>
              </a:rPr>
              <a:t>معرفی توابع تست</a:t>
            </a:r>
          </a:p>
        </p:txBody>
      </p:sp>
    </p:spTree>
    <p:extLst>
      <p:ext uri="{BB962C8B-B14F-4D97-AF65-F5344CB8AC3E}">
        <p14:creationId xmlns:p14="http://schemas.microsoft.com/office/powerpoint/2010/main" val="262615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E707-6327-3D05-8DFC-EECDB11D1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7" name="Picture 7">
            <a:extLst>
              <a:ext uri="{FF2B5EF4-FFF2-40B4-BE49-F238E27FC236}">
                <a16:creationId xmlns:a16="http://schemas.microsoft.com/office/drawing/2014/main" id="{595E316A-DFC4-9192-95C9-922C12A41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666617" y="-21784"/>
            <a:ext cx="3525383" cy="5786781"/>
          </a:xfrm>
          <a:prstGeom prst="rect">
            <a:avLst/>
          </a:prstGeom>
        </p:spPr>
      </p:pic>
      <p:sp>
        <p:nvSpPr>
          <p:cNvPr id="1048600" name="Rectangle: Rounded Corners 19">
            <a:extLst>
              <a:ext uri="{FF2B5EF4-FFF2-40B4-BE49-F238E27FC236}">
                <a16:creationId xmlns:a16="http://schemas.microsoft.com/office/drawing/2014/main" id="{0F842775-4485-223B-94BD-07A95AF19CCA}"/>
              </a:ext>
            </a:extLst>
          </p:cNvPr>
          <p:cNvSpPr/>
          <p:nvPr/>
        </p:nvSpPr>
        <p:spPr>
          <a:xfrm>
            <a:off x="195262" y="5736431"/>
            <a:ext cx="11801475" cy="856104"/>
          </a:xfrm>
          <a:prstGeom prst="roundRect">
            <a:avLst>
              <a:gd name="adj" fmla="val 30752"/>
            </a:avLst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048601" name="Arrow: Chevron 18">
            <a:extLst>
              <a:ext uri="{FF2B5EF4-FFF2-40B4-BE49-F238E27FC236}">
                <a16:creationId xmlns:a16="http://schemas.microsoft.com/office/drawing/2014/main" id="{94B9AAE1-BE2A-0E73-3F09-1CCF05689660}"/>
              </a:ext>
            </a:extLst>
          </p:cNvPr>
          <p:cNvSpPr/>
          <p:nvPr/>
        </p:nvSpPr>
        <p:spPr>
          <a:xfrm rot="10800000">
            <a:off x="2592267" y="5797435"/>
            <a:ext cx="3943949" cy="727516"/>
          </a:xfrm>
          <a:prstGeom prst="chevron">
            <a:avLst/>
          </a:prstGeom>
          <a:effectLst>
            <a:reflection blurRad="6350" stA="50000" endA="300" endPos="55500" dist="50800" dir="5400000" sy="-100000" algn="bl" rotWithShape="0"/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dirty="0">
              <a:solidFill>
                <a:schemeClr val="tx1"/>
              </a:solidFill>
            </a:endParaRPr>
          </a:p>
        </p:txBody>
      </p:sp>
      <p:sp>
        <p:nvSpPr>
          <p:cNvPr id="1048602" name="TextBox 20">
            <a:extLst>
              <a:ext uri="{FF2B5EF4-FFF2-40B4-BE49-F238E27FC236}">
                <a16:creationId xmlns:a16="http://schemas.microsoft.com/office/drawing/2014/main" id="{A16AC5AE-B4FC-B1A5-7E29-E0963B700CFD}"/>
              </a:ext>
            </a:extLst>
          </p:cNvPr>
          <p:cNvSpPr txBox="1"/>
          <p:nvPr/>
        </p:nvSpPr>
        <p:spPr>
          <a:xfrm>
            <a:off x="10496563" y="5902870"/>
            <a:ext cx="109775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مقدمه</a:t>
            </a:r>
          </a:p>
        </p:txBody>
      </p:sp>
      <p:sp>
        <p:nvSpPr>
          <p:cNvPr id="1048603" name="TextBox 21">
            <a:extLst>
              <a:ext uri="{FF2B5EF4-FFF2-40B4-BE49-F238E27FC236}">
                <a16:creationId xmlns:a16="http://schemas.microsoft.com/office/drawing/2014/main" id="{5367F41B-8905-A637-5A62-B8FD70202AF7}"/>
              </a:ext>
            </a:extLst>
          </p:cNvPr>
          <p:cNvSpPr txBox="1"/>
          <p:nvPr/>
        </p:nvSpPr>
        <p:spPr>
          <a:xfrm>
            <a:off x="8386763" y="5902869"/>
            <a:ext cx="1985931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مفاهیم بنیادی</a:t>
            </a:r>
          </a:p>
        </p:txBody>
      </p:sp>
      <p:sp>
        <p:nvSpPr>
          <p:cNvPr id="1048604" name="TextBox 22">
            <a:extLst>
              <a:ext uri="{FF2B5EF4-FFF2-40B4-BE49-F238E27FC236}">
                <a16:creationId xmlns:a16="http://schemas.microsoft.com/office/drawing/2014/main" id="{B832B180-38BD-D529-4ECD-C337E8B1F22A}"/>
              </a:ext>
            </a:extLst>
          </p:cNvPr>
          <p:cNvSpPr txBox="1"/>
          <p:nvPr/>
        </p:nvSpPr>
        <p:spPr>
          <a:xfrm>
            <a:off x="6234699" y="5902869"/>
            <a:ext cx="225708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ساختار الگوریتم</a:t>
            </a:r>
          </a:p>
        </p:txBody>
      </p:sp>
      <p:sp>
        <p:nvSpPr>
          <p:cNvPr id="1048605" name="TextBox 23">
            <a:extLst>
              <a:ext uri="{FF2B5EF4-FFF2-40B4-BE49-F238E27FC236}">
                <a16:creationId xmlns:a16="http://schemas.microsoft.com/office/drawing/2014/main" id="{CB109902-18CE-6D11-1B6B-3869A5C1A63A}"/>
              </a:ext>
            </a:extLst>
          </p:cNvPr>
          <p:cNvSpPr txBox="1"/>
          <p:nvPr/>
        </p:nvSpPr>
        <p:spPr>
          <a:xfrm>
            <a:off x="2793131" y="5899583"/>
            <a:ext cx="3461204" cy="52322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پیاده سازی و اعتبار سنجی</a:t>
            </a:r>
          </a:p>
        </p:txBody>
      </p:sp>
      <p:sp>
        <p:nvSpPr>
          <p:cNvPr id="1048607" name="TextBox 26">
            <a:extLst>
              <a:ext uri="{FF2B5EF4-FFF2-40B4-BE49-F238E27FC236}">
                <a16:creationId xmlns:a16="http://schemas.microsoft.com/office/drawing/2014/main" id="{FB60BD64-35BE-B342-C88D-7A1E8BA0EFD8}"/>
              </a:ext>
            </a:extLst>
          </p:cNvPr>
          <p:cNvSpPr txBox="1"/>
          <p:nvPr/>
        </p:nvSpPr>
        <p:spPr>
          <a:xfrm>
            <a:off x="907090" y="5931968"/>
            <a:ext cx="1668780" cy="51054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fa-IR" sz="2800" b="1" dirty="0">
                <a:cs typeface="B Nazanin" panose="00000400000000000000" pitchFamily="2" charset="-78"/>
              </a:rPr>
              <a:t>نتیجه گیری</a:t>
            </a:r>
          </a:p>
        </p:txBody>
      </p:sp>
      <p:pic>
        <p:nvPicPr>
          <p:cNvPr id="2097158" name="Picture 2" descr="D:\UNIVERSITY\polytecnic\poly.gif">
            <a:extLst>
              <a:ext uri="{FF2B5EF4-FFF2-40B4-BE49-F238E27FC236}">
                <a16:creationId xmlns:a16="http://schemas.microsoft.com/office/drawing/2014/main" id="{03CBEB6B-1D2C-8480-5DC5-53605728866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1414FD"/>
              </a:clrFrom>
              <a:clrTo>
                <a:srgbClr val="1414FD">
                  <a:alpha val="0"/>
                </a:srgbClr>
              </a:clrTo>
            </a:clrChange>
            <a:alphaModFix/>
            <a:duotone>
              <a:prstClr val="black"/>
              <a:srgbClr val="FF9900">
                <a:tint val="45000"/>
                <a:satMod val="400000"/>
              </a:srgbClr>
            </a:duotone>
          </a:blip>
          <a:stretch>
            <a:fillRect/>
          </a:stretch>
        </p:blipFill>
        <p:spPr bwMode="auto">
          <a:xfrm>
            <a:off x="11045344" y="14817"/>
            <a:ext cx="1107622" cy="1107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55000" dir="5400000" sy="-100000" algn="bl" rotWithShape="0"/>
          </a:effectLst>
        </p:spPr>
      </p:pic>
      <p:pic>
        <p:nvPicPr>
          <p:cNvPr id="4" name="Picture 3" descr="A math equations and numbers&#10;&#10;AI-generated content may be incorrect.">
            <a:extLst>
              <a:ext uri="{FF2B5EF4-FFF2-40B4-BE49-F238E27FC236}">
                <a16:creationId xmlns:a16="http://schemas.microsoft.com/office/drawing/2014/main" id="{33272CA4-9693-E061-0411-1D177A6DDF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892" y="14817"/>
            <a:ext cx="5800725" cy="144499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F086E9B-194F-130A-0665-5F7E000C7405}"/>
              </a:ext>
            </a:extLst>
          </p:cNvPr>
          <p:cNvGrpSpPr/>
          <p:nvPr/>
        </p:nvGrpSpPr>
        <p:grpSpPr>
          <a:xfrm>
            <a:off x="92793" y="1468111"/>
            <a:ext cx="9465543" cy="4116605"/>
            <a:chOff x="92793" y="1468111"/>
            <a:chExt cx="9465543" cy="41166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FD8C4-5577-383A-5C44-3F6E97BC0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793" y="1468111"/>
              <a:ext cx="5186129" cy="4116605"/>
            </a:xfrm>
            <a:prstGeom prst="rect">
              <a:avLst/>
            </a:prstGeom>
          </p:spPr>
        </p:pic>
        <p:pic>
          <p:nvPicPr>
            <p:cNvPr id="8" name="Picture 7" descr="A graph of a function&#10;&#10;AI-generated content may be incorrect.">
              <a:extLst>
                <a:ext uri="{FF2B5EF4-FFF2-40B4-BE49-F238E27FC236}">
                  <a16:creationId xmlns:a16="http://schemas.microsoft.com/office/drawing/2014/main" id="{996D54DE-2522-3B8A-0C94-19631E0C6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6319" y="1584216"/>
              <a:ext cx="4632017" cy="4000500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59974D-8631-A961-A8DC-C9077AB6ADCF}"/>
              </a:ext>
            </a:extLst>
          </p:cNvPr>
          <p:cNvSpPr txBox="1"/>
          <p:nvPr/>
        </p:nvSpPr>
        <p:spPr>
          <a:xfrm>
            <a:off x="3750862" y="5397601"/>
            <a:ext cx="322190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 Fonseca-Fleming function</a:t>
            </a:r>
            <a:endParaRPr lang="fa-IR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FCB91-F4FC-70B8-738C-FCD6D68A9C2F}"/>
              </a:ext>
            </a:extLst>
          </p:cNvPr>
          <p:cNvSpPr txBox="1"/>
          <p:nvPr/>
        </p:nvSpPr>
        <p:spPr>
          <a:xfrm>
            <a:off x="559769" y="5280202"/>
            <a:ext cx="111485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Expected</a:t>
            </a:r>
            <a:endParaRPr lang="fa-I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D0A6B4-ADA3-B755-3857-CC386B06A691}"/>
              </a:ext>
            </a:extLst>
          </p:cNvPr>
          <p:cNvSpPr txBox="1"/>
          <p:nvPr/>
        </p:nvSpPr>
        <p:spPr>
          <a:xfrm>
            <a:off x="8215237" y="5298163"/>
            <a:ext cx="111351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Obtained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234598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710</Words>
  <Application>Microsoft Office PowerPoint</Application>
  <PresentationFormat>Widescreen</PresentationFormat>
  <Paragraphs>169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Aptos</vt:lpstr>
      <vt:lpstr>Aptos Display</vt:lpstr>
      <vt:lpstr>Arial</vt:lpstr>
      <vt:lpstr>B Nazanin</vt:lpstr>
      <vt:lpstr>Calibri</vt:lpstr>
      <vt:lpstr>Montserrat Ultra-Bold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Mohammad Reza Hakimi</dc:creator>
  <cp:lastModifiedBy>Mohammad Reza Hakimi</cp:lastModifiedBy>
  <cp:revision>16</cp:revision>
  <dcterms:created xsi:type="dcterms:W3CDTF">2025-09-24T05:44:09Z</dcterms:created>
  <dcterms:modified xsi:type="dcterms:W3CDTF">2025-11-30T20:22:17Z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4707f577cae4456eb73263a92629ee4f</vt:lpwstr>
  </property>
</Properties>
</file>